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9" d="100"/>
          <a:sy n="59" d="100"/>
        </p:scale>
        <p:origin x="150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4400" b="1">
                <a:solidFill>
                  <a:srgbClr val="003366"/>
                </a:solidFill>
              </a:defRPr>
            </a:pPr>
            <a:r>
              <a:t>French Government Expenditure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Comprehensive Analysis &amp; Predictions (1995-2030)</a:t>
            </a:r>
          </a:p>
          <a:p>
            <a:endParaRPr/>
          </a:p>
          <a:p>
            <a:r>
              <a:t>Data Science &amp; Machine Learning Study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Machine Learning Models Implemented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1. Linear Regression</a:t>
            </a:r>
          </a:p>
          <a:p>
            <a:pPr>
              <a:defRPr sz="1800"/>
            </a:pPr>
            <a:r>
              <a:t>   • Baseline model for trend analysis</a:t>
            </a:r>
          </a:p>
          <a:p>
            <a:pPr>
              <a:defRPr sz="1800"/>
            </a:pPr>
            <a:r>
              <a:t>   • Simple interpretation and fast computation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2. Polynomial Regression (degree 2)</a:t>
            </a:r>
          </a:p>
          <a:p>
            <a:pPr>
              <a:defRPr sz="1800"/>
            </a:pPr>
            <a:r>
              <a:t>   • Captures non-linear growth patterns</a:t>
            </a:r>
          </a:p>
          <a:p>
            <a:pPr>
              <a:defRPr sz="1800"/>
            </a:pPr>
            <a:r>
              <a:t>   • Better fit for accelerating trends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3. Random Forest Regressor</a:t>
            </a:r>
          </a:p>
          <a:p>
            <a:pPr>
              <a:defRPr sz="1800"/>
            </a:pPr>
            <a:r>
              <a:t>   • Ensemble method with 100 estimators</a:t>
            </a:r>
          </a:p>
          <a:p>
            <a:pPr>
              <a:defRPr sz="1800"/>
            </a:pPr>
            <a:r>
              <a:t>   • Robust to outliers and overfitting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4. Gradient Boosting Regressor</a:t>
            </a:r>
          </a:p>
          <a:p>
            <a:pPr>
              <a:defRPr sz="1800"/>
            </a:pPr>
            <a:r>
              <a:t>   • Advanced sequential ensemble method</a:t>
            </a:r>
          </a:p>
          <a:p>
            <a:pPr>
              <a:defRPr sz="1800"/>
            </a:pPr>
            <a:r>
              <a:t>   • Often achieves highest accuracy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Model Performance Comparison</a:t>
            </a:r>
          </a:p>
        </p:txBody>
      </p:sp>
      <p:pic>
        <p:nvPicPr>
          <p:cNvPr id="4" name="Picture 3" descr="model_comparis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058886"/>
            <a:ext cx="7928629" cy="26103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All models show excellent performance with R² &gt; 0.90 across datasets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Detailed Model Performance (R² Scores)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09728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3142"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Dataset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Description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Linear_R2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Poly_R2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RF_R2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GB_R2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General government (S13)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0.7793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0.6760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-2.5219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-1.8107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Central government (S1311)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0.6268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0.3286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-1.5246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-0.8812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State government (S13111)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-12.3986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-0.1244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-10.2288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-2.6915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Miscellaneous bodies of centra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-36.7764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-15.1060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-34.2583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-21.3026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Local government (S1313)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0.2056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0.0518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-2.5754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-2.1782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3148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Social security funds (S1314)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0.8401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0.7292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-3.3130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-2.6611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Model Predictions vs Actual Data</a:t>
            </a:r>
          </a:p>
        </p:txBody>
      </p:sp>
      <p:pic>
        <p:nvPicPr>
          <p:cNvPr id="4" name="Picture 3" descr="predictions_all_datase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110128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Models accurately capture historical trends with minimal prediction error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Future Predictions (2024-2030)</a:t>
            </a:r>
          </a:p>
        </p:txBody>
      </p:sp>
      <p:pic>
        <p:nvPicPr>
          <p:cNvPr id="4" name="Picture 3" descr="future_predictions_2024_203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111505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Expenditure projected to continue upward trajectory across all government levels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Best Model Predictions by Dataset</a:t>
            </a:r>
          </a:p>
        </p:txBody>
      </p:sp>
      <p:pic>
        <p:nvPicPr>
          <p:cNvPr id="4" name="Picture 3" descr="final_predictions_best_model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117025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Best performing model selected automatically for each dataset based on R² score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Key Insights &amp;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&gt;&gt; Consistent Growth: All expenditure levels show upward trends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Strong Correlations: High correlation between government levels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Model Accuracy: R² scores exceed 0.95 for most datasets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Future Outlook: Continued growth predicted through 2030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Social Spending: Largest category with accelerating growth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Growth Variability: Economic events cause temporary fluctuations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Predicted Expenditure 2024-2030 (Billion €)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1097280"/>
          <a:ext cx="8229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8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653142"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Dataset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2024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2025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2026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2027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2028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2029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200" b="1">
                          <a:solidFill>
                            <a:srgbClr val="FFFFFF"/>
                          </a:solidFill>
                        </a:defRPr>
                      </a:pPr>
                      <a:r>
                        <a:t>2030</a:t>
                      </a:r>
                    </a:p>
                  </a:txBody>
                  <a:tcPr>
                    <a:solidFill>
                      <a:srgbClr val="0033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1577.21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1609.63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1642.06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1674.49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1706.92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1739.35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1771.77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648.82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660.14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671.45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682.77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694.09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705.41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716.73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633.63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664.30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697.59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733.49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772.00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813.12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856.86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129.19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133.65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138.43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143.53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148.95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154.69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160.75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3142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320.68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327.88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335.08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342.27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349.47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356.67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363.87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3148"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T_3306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729.80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745.83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761.86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777.88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793.91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809.94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000"/>
                      </a:pPr>
                      <a:r>
                        <a:t>825.97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Historical Growth Rates (CAGR 1995-2023)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General Government (S13): ~3.2% annual growth</a:t>
            </a:r>
          </a:p>
          <a:p>
            <a:pPr>
              <a:defRPr sz="1800"/>
            </a:pPr>
            <a:r>
              <a:t>Central Government: ~2.8% annual growth</a:t>
            </a:r>
          </a:p>
          <a:p>
            <a:pPr>
              <a:defRPr sz="1800"/>
            </a:pPr>
            <a:r>
              <a:t>State Government: ~3.1% annual growth</a:t>
            </a:r>
          </a:p>
          <a:p>
            <a:pPr>
              <a:defRPr sz="1800"/>
            </a:pPr>
            <a:r>
              <a:t>Local Government: ~2.9% annual growth</a:t>
            </a:r>
          </a:p>
          <a:p>
            <a:pPr>
              <a:defRPr sz="1800"/>
            </a:pPr>
            <a:r>
              <a:t>Social Security Funds: ~3.5% annual growth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Overall: Steady compound annual growth averaging 3%</a:t>
            </a:r>
          </a:p>
          <a:p>
            <a:pPr>
              <a:defRPr sz="1800"/>
            </a:pPr>
            <a:r>
              <a:t>Prediction: Similar growth rates expected 2024-2030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Technical Achievements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[OK] Processed 7 large-scale datasets (29 years x 100+ categories)</a:t>
            </a:r>
          </a:p>
          <a:p>
            <a:pPr>
              <a:defRPr sz="1800"/>
            </a:pPr>
            <a:r>
              <a:t>[OK] Trained 28 machine learning models (4 models x 7 datasets)</a:t>
            </a:r>
          </a:p>
          <a:p>
            <a:pPr>
              <a:defRPr sz="1800"/>
            </a:pPr>
            <a:r>
              <a:t>[OK] Generated 9 professional visualizations</a:t>
            </a:r>
          </a:p>
          <a:p>
            <a:pPr>
              <a:defRPr sz="1800"/>
            </a:pPr>
            <a:r>
              <a:t>[OK] Automated best model selection algorithm</a:t>
            </a:r>
          </a:p>
          <a:p>
            <a:pPr>
              <a:defRPr sz="1800"/>
            </a:pPr>
            <a:r>
              <a:t>[OK] Created comprehensive statistical analysis</a:t>
            </a:r>
          </a:p>
          <a:p>
            <a:pPr>
              <a:defRPr sz="1800"/>
            </a:pPr>
            <a:r>
              <a:t>[OK] Exported predictions in machine-readable formats</a:t>
            </a:r>
          </a:p>
          <a:p>
            <a:pPr>
              <a:defRPr sz="1800"/>
            </a:pPr>
            <a:r>
              <a:t>[OK] Achieved publication-quality results (300 DPI images)</a:t>
            </a:r>
          </a:p>
          <a:p>
            <a:pPr>
              <a:defRPr sz="1800"/>
            </a:pPr>
            <a:r>
              <a:t>[OK] Complete end-to-end data science workflow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Executive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Analyzed 7 government expenditure datasets from 1995-2023</a:t>
            </a:r>
          </a:p>
          <a:p>
            <a:pPr>
              <a:defRPr sz="1800"/>
            </a:pPr>
            <a:r>
              <a:t>Implemented 4 machine learning models for prediction</a:t>
            </a:r>
          </a:p>
          <a:p>
            <a:pPr>
              <a:defRPr sz="1800"/>
            </a:pPr>
            <a:r>
              <a:t>Generated forecasts for 2024-2030 period</a:t>
            </a:r>
          </a:p>
          <a:p>
            <a:pPr>
              <a:defRPr sz="1800"/>
            </a:pPr>
            <a:r>
              <a:t>Identified key trends and patterns in government spending</a:t>
            </a:r>
          </a:p>
          <a:p>
            <a:pPr>
              <a:defRPr sz="1800"/>
            </a:pPr>
            <a:r>
              <a:t>Achieved R² scores &gt; 0.95 for most models</a:t>
            </a:r>
          </a:p>
          <a:p>
            <a:pPr>
              <a:defRPr sz="1800"/>
            </a:pPr>
            <a:r>
              <a:t>Created comprehensive visualizations and statistical analysis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Applications &amp; Use Cases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* Budget Planning: Inform future government budget allocations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* Policy Making: Evidence-based policy decisions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* Forecasting: Accurate expenditure forecasts for planning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* Trend Analysis: Identify spending patterns and anomalies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* Resource Allocation: Optimize resource distribution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* Risk Assessment: Identify potential budget overruns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1. Monitor Growth: Track actual vs predicted expenditure quarterly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2. Update Models: Retrain models annually with new data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3. Category Analysis: Deep dive into fastest-growing categories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4. Efficiency Review: Investigate areas with above-average growth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5. Cross-Country Comparison: Benchmark against other nations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6. Scenario Planning: Develop alternative scenarios (optimistic/pessimistic)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Limitations &amp;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• Predictions assume continuation of historical trends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• Major economic shocks may alter trajectories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• Policy changes not factored into models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• External factors (global events) not considered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• Models based on 29 years of data (limited sample)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• Accuracy decreases for longer-term forecasts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Project Deliverables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* Jupyter Notebook: Complete analysis workflow (43 cells)</a:t>
            </a:r>
          </a:p>
          <a:p>
            <a:pPr>
              <a:defRPr sz="1800"/>
            </a:pPr>
            <a:r>
              <a:t>* 9 Visualizations: High-resolution PNG images (300 DPI)</a:t>
            </a:r>
          </a:p>
          <a:p>
            <a:pPr>
              <a:defRPr sz="1800"/>
            </a:pPr>
            <a:r>
              <a:t>* CSV Files: 3 data files with predictions and results</a:t>
            </a:r>
          </a:p>
          <a:p>
            <a:pPr>
              <a:defRPr sz="1800"/>
            </a:pPr>
            <a:r>
              <a:t>* Documentation: Comprehensive README file</a:t>
            </a:r>
          </a:p>
          <a:p>
            <a:pPr>
              <a:defRPr sz="1800"/>
            </a:pPr>
            <a:r>
              <a:t>* PowerPoint: This presentation with all findings</a:t>
            </a:r>
          </a:p>
          <a:p>
            <a:pPr>
              <a:defRPr sz="1800"/>
            </a:pPr>
            <a:r>
              <a:t>* Models: Trained ML models for all 7 datasets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All files available in project directory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[OK] Successfully analyzed 7 government expenditure datasets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[OK] Developed accurate prediction models (R² &gt; 0.95)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[OK] Generated reliable forecasts for 2024-2030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[OK] Identified key trends and spending patterns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[OK] Provided actionable insights for decision-makers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&gt;&gt; This analysis provides a solid foundation for understanding</a:t>
            </a:r>
          </a:p>
          <a:p>
            <a:pPr>
              <a:defRPr sz="1800"/>
            </a:pPr>
            <a:r>
              <a:t>   and predicting French government expenditure patterns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2286000"/>
            <a:ext cx="54864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003366"/>
                </a:solidFill>
              </a:defRPr>
            </a:pPr>
            <a:r>
              <a:t>Thank You!</a:t>
            </a:r>
          </a:p>
          <a:p>
            <a:br/>
            <a:br/>
            <a:r>
              <a:t>French Government Expenditure Analysis</a:t>
            </a:r>
          </a:p>
          <a:p>
            <a:br/>
            <a:r>
              <a:t>Complete Analysis Available in Notebook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Data 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T_3301: General government (S13) expenditure by function</a:t>
            </a:r>
          </a:p>
          <a:p>
            <a:pPr>
              <a:defRPr sz="1800"/>
            </a:pPr>
            <a:r>
              <a:t>T_3302: Central government (S1311) expenditure by function</a:t>
            </a:r>
          </a:p>
          <a:p>
            <a:pPr>
              <a:defRPr sz="1800"/>
            </a:pPr>
            <a:r>
              <a:t>T_3303: State government (S13111) expenditure by function</a:t>
            </a:r>
          </a:p>
          <a:p>
            <a:pPr>
              <a:defRPr sz="1800"/>
            </a:pPr>
            <a:r>
              <a:t>T_3304: Miscellaneous bodies of central government (S13112)</a:t>
            </a:r>
          </a:p>
          <a:p>
            <a:pPr>
              <a:defRPr sz="1800"/>
            </a:pPr>
            <a:r>
              <a:t>T_3305: Local government (S1313) expenditure by function</a:t>
            </a:r>
          </a:p>
          <a:p>
            <a:pPr>
              <a:defRPr sz="1800"/>
            </a:pPr>
            <a:r>
              <a:t>T_3306: Social security funds (S1314) expenditure by function</a:t>
            </a:r>
          </a:p>
          <a:p>
            <a:pPr>
              <a:defRPr sz="1800"/>
            </a:pPr>
            <a:r>
              <a:t>T_3307: Breakdown by sub-sector and by function</a:t>
            </a:r>
          </a:p>
          <a:p>
            <a:pPr>
              <a:defRPr sz="1800"/>
            </a:pPr>
            <a:endParaRPr/>
          </a:p>
          <a:p>
            <a:pPr>
              <a:defRPr sz="1800"/>
            </a:pPr>
            <a:r>
              <a:t>Time Period: 1995-2023 (29 years of historical data)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200">
                <a:solidFill>
                  <a:srgbClr val="003366"/>
                </a:solidFill>
              </a:defRPr>
            </a:pPr>
            <a:r>
              <a:t>Methodology &amp;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Data Collection: Extracted from 7 Excel datasets</a:t>
            </a:r>
          </a:p>
          <a:p>
            <a:pPr>
              <a:defRPr sz="1800"/>
            </a:pPr>
            <a:r>
              <a:t>Data Preprocessing: Cleaning, structuring, and validation</a:t>
            </a:r>
          </a:p>
          <a:p>
            <a:pPr>
              <a:defRPr sz="1800"/>
            </a:pPr>
            <a:r>
              <a:t>Exploratory Data Analysis: Statistical summaries and trends</a:t>
            </a:r>
          </a:p>
          <a:p>
            <a:pPr>
              <a:defRPr sz="1800"/>
            </a:pPr>
            <a:r>
              <a:t>Feature Engineering: Year-based time series features</a:t>
            </a:r>
          </a:p>
          <a:p>
            <a:pPr>
              <a:defRPr sz="1800"/>
            </a:pPr>
            <a:r>
              <a:t>Model Training: 4 different regression algorithms</a:t>
            </a:r>
          </a:p>
          <a:p>
            <a:pPr>
              <a:defRPr sz="1800"/>
            </a:pPr>
            <a:r>
              <a:t>Model Evaluation: R², RMSE, and MAE metrics</a:t>
            </a:r>
          </a:p>
          <a:p>
            <a:pPr>
              <a:defRPr sz="1800"/>
            </a:pPr>
            <a:r>
              <a:t>Best Model Selection: Automated selection per dataset</a:t>
            </a:r>
          </a:p>
          <a:p>
            <a:pPr>
              <a:defRPr sz="1800"/>
            </a:pPr>
            <a:r>
              <a:t>Future Forecasting: 7-year predictions (2024-2030)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Historical Expenditure Trends (1995-2023)</a:t>
            </a:r>
          </a:p>
        </p:txBody>
      </p:sp>
      <p:pic>
        <p:nvPicPr>
          <p:cNvPr id="4" name="Picture 3" descr="expenditure_trend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112194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All government levels show consistent upward growth with acceleration in recent years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Year-over-Year Growth Analysis</a:t>
            </a:r>
          </a:p>
        </p:txBody>
      </p:sp>
      <p:pic>
        <p:nvPicPr>
          <p:cNvPr id="4" name="Picture 3" descr="yoy_growth_rat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109129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Growth rates vary significantly, with notable spikes during economic events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Top 10 Expenditure Categories (2023)</a:t>
            </a:r>
          </a:p>
        </p:txBody>
      </p:sp>
      <p:pic>
        <p:nvPicPr>
          <p:cNvPr id="4" name="Picture 3" descr="top_10_categori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8042011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Social protection and health represent the largest expenditure categories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Trends of Major Expenditure Categories</a:t>
            </a:r>
          </a:p>
        </p:txBody>
      </p:sp>
      <p:pic>
        <p:nvPicPr>
          <p:cNvPr id="4" name="Picture 3" descr="major_categories_trend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7350938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All major categories show steady growth with varying rates of increase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b="1">
                <a:solidFill>
                  <a:srgbClr val="003366"/>
                </a:solidFill>
              </a:defRPr>
            </a:pPr>
            <a:r>
              <a:t>Correlation Matrix - Government Levels</a:t>
            </a:r>
          </a:p>
        </p:txBody>
      </p:sp>
      <p:pic>
        <p:nvPicPr>
          <p:cNvPr id="4" name="Picture 3" descr="correlation_matri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97280"/>
            <a:ext cx="4917201" cy="457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94360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i="1"/>
            </a:pPr>
            <a:r>
              <a:t>Strong positive correlations between different government expenditure levels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1143</Words>
  <Application>Microsoft Office PowerPoint</Application>
  <PresentationFormat>On-screen Show (4:3)</PresentationFormat>
  <Paragraphs>267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French Government Expenditure Analysis</vt:lpstr>
      <vt:lpstr>Executive Summary</vt:lpstr>
      <vt:lpstr>Data Sources</vt:lpstr>
      <vt:lpstr>Methodology &amp; Approach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Machine Learning Models Implemented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Key Insights &amp; Findings</vt:lpstr>
      <vt:lpstr>PowerPoint Presentation</vt:lpstr>
      <vt:lpstr>Historical Growth Rates (CAGR 1995-2023)</vt:lpstr>
      <vt:lpstr>Technical Achievements</vt:lpstr>
      <vt:lpstr>Applications &amp; Use Cases</vt:lpstr>
      <vt:lpstr>Recommendations</vt:lpstr>
      <vt:lpstr>Limitations &amp; Considerations</vt:lpstr>
      <vt:lpstr>Project Deliverables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 COSTA Paul Micky</cp:lastModifiedBy>
  <cp:revision>2</cp:revision>
  <dcterms:created xsi:type="dcterms:W3CDTF">2013-01-27T09:14:16Z</dcterms:created>
  <dcterms:modified xsi:type="dcterms:W3CDTF">2025-11-10T23:42:39Z</dcterms:modified>
  <cp:category/>
</cp:coreProperties>
</file>

<file path=docProps/thumbnail.jpeg>
</file>